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0" r:id="rId11"/>
    <p:sldId id="267" r:id="rId12"/>
    <p:sldId id="268" r:id="rId13"/>
  </p:sldIdLst>
  <p:sldSz cx="18288000" cy="10287000"/>
  <p:notesSz cx="6858000" cy="9144000"/>
  <p:embeddedFontLs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The Seasons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4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09EC3-C5DE-4BCF-BBD1-5730D216FDC1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982A7F-F911-46FC-AE88-B28C4E014F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30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70454" y="0"/>
            <a:ext cx="6917546" cy="10287000"/>
            <a:chOff x="0" y="0"/>
            <a:chExt cx="9223395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61" b="461"/>
            <a:stretch>
              <a:fillRect/>
            </a:stretch>
          </p:blipFill>
          <p:spPr>
            <a:xfrm>
              <a:off x="0" y="0"/>
              <a:ext cx="9223395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645149" y="2857500"/>
            <a:ext cx="10303653" cy="2841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010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"/>
                <a:cs typeface="Segoe UI" panose="020B0502040204020203" pitchFamily="34" charset="0"/>
                <a:sym typeface="The Seasons"/>
              </a:rPr>
              <a:t>PROJECT PRESENTATION</a:t>
            </a:r>
            <a:br>
              <a:rPr lang="en-US" sz="4400" b="1" dirty="0">
                <a:solidFill>
                  <a:srgbClr val="866255"/>
                </a:solidFill>
                <a:latin typeface="+mj-lt"/>
                <a:ea typeface="The Seasons"/>
                <a:cs typeface="Segoe UI" panose="020B0502040204020203" pitchFamily="34" charset="0"/>
                <a:sym typeface="The Seasons"/>
              </a:rPr>
            </a:br>
            <a:r>
              <a:rPr lang="en-US" sz="4400" b="1" dirty="0">
                <a:solidFill>
                  <a:srgbClr val="866255"/>
                </a:solidFill>
                <a:latin typeface="+mj-lt"/>
                <a:ea typeface="The Seasons"/>
                <a:cs typeface="Segoe UI" panose="020B0502040204020203" pitchFamily="34" charset="0"/>
                <a:sym typeface="The Seasons"/>
              </a:rPr>
              <a:t>INTELLIGENT TEXT TAGGER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8962" y="5642119"/>
            <a:ext cx="5155739" cy="280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10"/>
              </a:lnSpc>
            </a:pPr>
            <a:r>
              <a:rPr lang="en-US" sz="3200" b="1" dirty="0">
                <a:solidFill>
                  <a:srgbClr val="866255"/>
                </a:solidFill>
                <a:ea typeface="The Seasons"/>
                <a:cs typeface="Segoe UI" panose="020B0502040204020203" pitchFamily="34" charset="0"/>
                <a:sym typeface="The Seasons"/>
              </a:rPr>
              <a:t>By Nandakishore Ellendula</a:t>
            </a:r>
            <a:br>
              <a:rPr lang="en-US" sz="3200" b="1" dirty="0">
                <a:solidFill>
                  <a:srgbClr val="866255"/>
                </a:solidFill>
                <a:ea typeface="The Seasons"/>
                <a:cs typeface="Segoe UI" panose="020B0502040204020203" pitchFamily="34" charset="0"/>
                <a:sym typeface="The Seasons"/>
              </a:rPr>
            </a:br>
            <a:endParaRPr lang="en-US" sz="3200" b="1" dirty="0">
              <a:solidFill>
                <a:srgbClr val="866255"/>
              </a:solidFill>
              <a:ea typeface="The Seasons"/>
              <a:cs typeface="Segoe UI" panose="020B0502040204020203" pitchFamily="34" charset="0"/>
              <a:sym typeface="The Seaso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5AE66D-60CB-B3C6-60A0-165C6E836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3821FE0-BCC1-7BC4-593F-E3C59F73FDE9}"/>
              </a:ext>
            </a:extLst>
          </p:cNvPr>
          <p:cNvGrpSpPr/>
          <p:nvPr/>
        </p:nvGrpSpPr>
        <p:grpSpPr>
          <a:xfrm>
            <a:off x="13640556" y="0"/>
            <a:ext cx="4647444" cy="10287000"/>
            <a:chOff x="0" y="0"/>
            <a:chExt cx="6196592" cy="1371600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5DFD2AE1-DC3E-C6FA-5DE1-323F3BB68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6116" r="16116"/>
            <a:stretch>
              <a:fillRect/>
            </a:stretch>
          </p:blipFill>
          <p:spPr>
            <a:xfrm>
              <a:off x="0" y="0"/>
              <a:ext cx="6196592" cy="13716000"/>
            </a:xfrm>
            <a:prstGeom prst="rect">
              <a:avLst/>
            </a:prstGeom>
          </p:spPr>
        </p:pic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82DD8126-A2E4-5268-ED01-47D13E2CC517}"/>
              </a:ext>
            </a:extLst>
          </p:cNvPr>
          <p:cNvSpPr txBox="1"/>
          <p:nvPr/>
        </p:nvSpPr>
        <p:spPr>
          <a:xfrm>
            <a:off x="1676400" y="4381500"/>
            <a:ext cx="9728117" cy="2585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Intelligent Text Tagger is an adaptive AI-powered system combining NLP and user feedback.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 reduces manual effort, enhances knowledge organization, and can evolve into a semantic tagging solution for enterprise use.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83192E0B-B818-8697-0219-A941D7F51FA2}"/>
              </a:ext>
            </a:extLst>
          </p:cNvPr>
          <p:cNvSpPr txBox="1"/>
          <p:nvPr/>
        </p:nvSpPr>
        <p:spPr>
          <a:xfrm>
            <a:off x="1784874" y="1910446"/>
            <a:ext cx="10517602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he Seasons Bold"/>
                <a:sym typeface="The Seasons Bold"/>
              </a:rPr>
              <a:t>Conclusion	</a:t>
            </a:r>
          </a:p>
        </p:txBody>
      </p:sp>
    </p:spTree>
    <p:extLst>
      <p:ext uri="{BB962C8B-B14F-4D97-AF65-F5344CB8AC3E}">
        <p14:creationId xmlns:p14="http://schemas.microsoft.com/office/powerpoint/2010/main" val="416934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25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2300365" y="2524202"/>
            <a:ext cx="13687270" cy="5238597"/>
            <a:chOff x="0" y="0"/>
            <a:chExt cx="3604878" cy="137971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04878" cy="1379713"/>
            </a:xfrm>
            <a:custGeom>
              <a:avLst/>
              <a:gdLst/>
              <a:ahLst/>
              <a:cxnLst/>
              <a:rect l="l" t="t" r="r" b="b"/>
              <a:pathLst>
                <a:path w="3604878" h="1379713">
                  <a:moveTo>
                    <a:pt x="0" y="0"/>
                  </a:moveTo>
                  <a:lnTo>
                    <a:pt x="3604878" y="0"/>
                  </a:lnTo>
                  <a:lnTo>
                    <a:pt x="3604878" y="1379713"/>
                  </a:lnTo>
                  <a:lnTo>
                    <a:pt x="0" y="1379713"/>
                  </a:lnTo>
                  <a:close/>
                </a:path>
              </a:pathLst>
            </a:custGeom>
            <a:solidFill>
              <a:srgbClr val="F4EEE7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3604878" cy="14273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48027" y="4151630"/>
            <a:ext cx="11591946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dirty="0">
                <a:solidFill>
                  <a:srgbClr val="866255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ANY QUESTIONS?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612893" cy="10287000"/>
            <a:chOff x="0" y="0"/>
            <a:chExt cx="1015052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4957" b="4957"/>
            <a:stretch>
              <a:fillRect/>
            </a:stretch>
          </p:blipFill>
          <p:spPr>
            <a:xfrm>
              <a:off x="0" y="0"/>
              <a:ext cx="10150524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9541592" y="3373013"/>
            <a:ext cx="7717708" cy="170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010"/>
              </a:lnSpc>
            </a:pPr>
            <a:r>
              <a:rPr lang="en-US" sz="9608">
                <a:solidFill>
                  <a:srgbClr val="866255"/>
                </a:solidFill>
                <a:latin typeface="The Seasons"/>
                <a:ea typeface="The Seasons"/>
                <a:cs typeface="The Seasons"/>
                <a:sym typeface="The Seasons"/>
              </a:rPr>
              <a:t>THANK YOU.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135623" y="0"/>
            <a:ext cx="2152377" cy="10287000"/>
            <a:chOff x="0" y="0"/>
            <a:chExt cx="2869836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0"/>
            <a:ext cx="2152377" cy="10287000"/>
            <a:chOff x="0" y="0"/>
            <a:chExt cx="2869836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sp>
        <p:nvSpPr>
          <p:cNvPr id="6" name="TextBox 6"/>
          <p:cNvSpPr txBox="1"/>
          <p:nvPr/>
        </p:nvSpPr>
        <p:spPr>
          <a:xfrm>
            <a:off x="3885199" y="1401881"/>
            <a:ext cx="10517602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he Seasons Bold"/>
                <a:sym typeface="The Seasons Bold"/>
              </a:rPr>
              <a:t>Project Scenario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6270" y="3771900"/>
            <a:ext cx="10995460" cy="430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modern organizations, large volumes of text are generated daily—meeting notes, design documents, reports, and support tickets.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Manually tagging and organizing these documents is time-consuming and inconsistent.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Intelligent Text Tagger automates this process by extracting meaningful tags, improving document search and knowledge management.</a:t>
            </a:r>
          </a:p>
          <a:p>
            <a:pPr marL="457200" indent="-457200" algn="just">
              <a:lnSpc>
                <a:spcPts val="3639"/>
              </a:lnSpc>
              <a:buFont typeface="Arial" panose="020B0604020202020204" pitchFamily="34" charset="0"/>
              <a:buChar char="•"/>
            </a:pPr>
            <a:endParaRPr lang="en-US" sz="2599" dirty="0">
              <a:solidFill>
                <a:srgbClr val="866255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16511" y="3390629"/>
            <a:ext cx="7348840" cy="2011700"/>
            <a:chOff x="0" y="0"/>
            <a:chExt cx="1935497" cy="5298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416511" y="5976497"/>
            <a:ext cx="7348840" cy="2011700"/>
            <a:chOff x="0" y="0"/>
            <a:chExt cx="1935497" cy="5298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2949980" cy="10287000"/>
            <a:chOff x="0" y="0"/>
            <a:chExt cx="3933307" cy="1371600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l="40447" r="40447"/>
            <a:stretch>
              <a:fillRect/>
            </a:stretch>
          </p:blipFill>
          <p:spPr>
            <a:xfrm>
              <a:off x="0" y="0"/>
              <a:ext cx="3933307" cy="13716000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4191000" y="901343"/>
            <a:ext cx="7127017" cy="870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93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Goal of the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5535" y="2227874"/>
            <a:ext cx="1162482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959"/>
              </a:lnSpc>
            </a:pPr>
            <a:endParaRPr lang="en-US" sz="6399" dirty="0">
              <a:solidFill>
                <a:srgbClr val="F4EEE7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93889" y="4501073"/>
            <a:ext cx="5246274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Together, the project's vision and mission form the foundation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588511" y="3951786"/>
            <a:ext cx="524627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800" dirty="0">
                <a:solidFill>
                  <a:schemeClr val="bg1"/>
                </a:solidFill>
              </a:rPr>
              <a:t>Read a set of text documents (.txt or .md).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467794" y="6499438"/>
            <a:ext cx="5246274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800" dirty="0">
                <a:solidFill>
                  <a:schemeClr val="bg1"/>
                </a:solidFill>
              </a:rPr>
              <a:t>Collect user feedback (approve/reject).</a:t>
            </a:r>
          </a:p>
          <a:p>
            <a:pPr>
              <a:lnSpc>
                <a:spcPts val="3079"/>
              </a:lnSpc>
            </a:pPr>
            <a:endParaRPr lang="en-US" sz="2800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grpSp>
        <p:nvGrpSpPr>
          <p:cNvPr id="25" name="Group 2">
            <a:extLst>
              <a:ext uri="{FF2B5EF4-FFF2-40B4-BE49-F238E27FC236}">
                <a16:creationId xmlns:a16="http://schemas.microsoft.com/office/drawing/2014/main" id="{25A8831D-8C3F-CEE0-A492-D9B0AE038400}"/>
              </a:ext>
            </a:extLst>
          </p:cNvPr>
          <p:cNvGrpSpPr/>
          <p:nvPr/>
        </p:nvGrpSpPr>
        <p:grpSpPr>
          <a:xfrm>
            <a:off x="10939160" y="3390629"/>
            <a:ext cx="7046546" cy="2011700"/>
            <a:chOff x="0" y="0"/>
            <a:chExt cx="1935497" cy="529830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E95F88D3-C9BA-5192-2FB6-DB0AACE20442}"/>
                </a:ext>
              </a:extLst>
            </p:cNvPr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27" name="TextBox 4">
              <a:extLst>
                <a:ext uri="{FF2B5EF4-FFF2-40B4-BE49-F238E27FC236}">
                  <a16:creationId xmlns:a16="http://schemas.microsoft.com/office/drawing/2014/main" id="{34942A3D-2833-13E0-2ADF-7F1FB1C20A2C}"/>
                </a:ext>
              </a:extLst>
            </p:cNvPr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">
            <a:extLst>
              <a:ext uri="{FF2B5EF4-FFF2-40B4-BE49-F238E27FC236}">
                <a16:creationId xmlns:a16="http://schemas.microsoft.com/office/drawing/2014/main" id="{A22ED0F0-5A56-5181-42B3-1AB38C5B663E}"/>
              </a:ext>
            </a:extLst>
          </p:cNvPr>
          <p:cNvGrpSpPr/>
          <p:nvPr/>
        </p:nvGrpSpPr>
        <p:grpSpPr>
          <a:xfrm>
            <a:off x="10939160" y="5976497"/>
            <a:ext cx="7046546" cy="2011700"/>
            <a:chOff x="0" y="0"/>
            <a:chExt cx="1935497" cy="529830"/>
          </a:xfrm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05FAFC9-A92C-7C1E-7D38-A75399C4C4AE}"/>
                </a:ext>
              </a:extLst>
            </p:cNvPr>
            <p:cNvSpPr/>
            <p:nvPr/>
          </p:nvSpPr>
          <p:spPr>
            <a:xfrm>
              <a:off x="0" y="0"/>
              <a:ext cx="1935497" cy="529830"/>
            </a:xfrm>
            <a:custGeom>
              <a:avLst/>
              <a:gdLst/>
              <a:ahLst/>
              <a:cxnLst/>
              <a:rect l="l" t="t" r="r" b="b"/>
              <a:pathLst>
                <a:path w="1935497" h="529830">
                  <a:moveTo>
                    <a:pt x="0" y="0"/>
                  </a:moveTo>
                  <a:lnTo>
                    <a:pt x="1935497" y="0"/>
                  </a:lnTo>
                  <a:lnTo>
                    <a:pt x="1935497" y="529830"/>
                  </a:lnTo>
                  <a:lnTo>
                    <a:pt x="0" y="529830"/>
                  </a:lnTo>
                  <a:close/>
                </a:path>
              </a:pathLst>
            </a:custGeom>
            <a:solidFill>
              <a:srgbClr val="AD947E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30" name="TextBox 4">
              <a:extLst>
                <a:ext uri="{FF2B5EF4-FFF2-40B4-BE49-F238E27FC236}">
                  <a16:creationId xmlns:a16="http://schemas.microsoft.com/office/drawing/2014/main" id="{B7919484-3CC8-E55B-3F9C-664E9DA696EF}"/>
                </a:ext>
              </a:extLst>
            </p:cNvPr>
            <p:cNvSpPr txBox="1"/>
            <p:nvPr/>
          </p:nvSpPr>
          <p:spPr>
            <a:xfrm>
              <a:off x="0" y="-38100"/>
              <a:ext cx="1935497" cy="5679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15FC36C-54B5-32E5-AAAF-96BC8A7EB4A2}"/>
              </a:ext>
            </a:extLst>
          </p:cNvPr>
          <p:cNvSpPr txBox="1"/>
          <p:nvPr/>
        </p:nvSpPr>
        <p:spPr>
          <a:xfrm>
            <a:off x="10363200" y="3870041"/>
            <a:ext cx="73083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/>
            <a:r>
              <a:rPr lang="en-US" sz="2800" dirty="0">
                <a:solidFill>
                  <a:schemeClr val="bg1"/>
                </a:solidFill>
              </a:rPr>
              <a:t>Automatically suggest relevant keywords.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F084F0B-DB00-2A40-45DB-B6A23CE7AC66}"/>
              </a:ext>
            </a:extLst>
          </p:cNvPr>
          <p:cNvSpPr txBox="1"/>
          <p:nvPr/>
        </p:nvSpPr>
        <p:spPr>
          <a:xfrm>
            <a:off x="11318017" y="6499438"/>
            <a:ext cx="6838950" cy="1284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79"/>
              </a:lnSpc>
            </a:pPr>
            <a:r>
              <a:rPr lang="en-US" sz="2800" dirty="0">
                <a:solidFill>
                  <a:schemeClr val="bg1"/>
                </a:solidFill>
              </a:rPr>
              <a:t>Learn from feedback to improve future suggestions.</a:t>
            </a:r>
          </a:p>
          <a:p>
            <a:pPr>
              <a:lnSpc>
                <a:spcPts val="3079"/>
              </a:lnSpc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B98020-993A-5A0E-3515-3036A3B8BC61}"/>
              </a:ext>
            </a:extLst>
          </p:cNvPr>
          <p:cNvSpPr txBox="1"/>
          <p:nvPr/>
        </p:nvSpPr>
        <p:spPr>
          <a:xfrm>
            <a:off x="3657600" y="2145697"/>
            <a:ext cx="104775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aim to build a Python-based AI system that can: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2C7EFB-0C49-09FB-867A-AB155F50DCFB}"/>
              </a:ext>
            </a:extLst>
          </p:cNvPr>
          <p:cNvSpPr txBox="1"/>
          <p:nvPr/>
        </p:nvSpPr>
        <p:spPr>
          <a:xfrm>
            <a:off x="3657600" y="8732031"/>
            <a:ext cx="9944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This creates an adaptive and self-improving system.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13194" y="0"/>
            <a:ext cx="4074806" cy="10287000"/>
            <a:chOff x="0" y="0"/>
            <a:chExt cx="5433074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273" r="20273"/>
            <a:stretch>
              <a:fillRect/>
            </a:stretch>
          </p:blipFill>
          <p:spPr>
            <a:xfrm>
              <a:off x="0" y="0"/>
              <a:ext cx="5433074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580682" y="1463235"/>
            <a:ext cx="10756531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imes New Roman" panose="02020603050405020304" pitchFamily="18" charset="0"/>
                <a:sym typeface="The Seasons Bold"/>
              </a:rPr>
              <a:t>System Workflow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0682" y="4000500"/>
            <a:ext cx="10995460" cy="5170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dirty="0"/>
              <a:t>Step 1: Ingest documents from a folder.</a:t>
            </a:r>
          </a:p>
          <a:p>
            <a:endParaRPr lang="en-IN" sz="2800" dirty="0"/>
          </a:p>
          <a:p>
            <a:r>
              <a:rPr lang="en-IN" sz="2800" dirty="0"/>
              <a:t>Step 2: Extract candidate keywords using NLP (tokenization, POS tagging, noun phrase extraction).</a:t>
            </a:r>
          </a:p>
          <a:p>
            <a:endParaRPr lang="en-IN" sz="2800" dirty="0"/>
          </a:p>
          <a:p>
            <a:r>
              <a:rPr lang="en-IN" sz="2800" dirty="0"/>
              <a:t>Step 3: Rank candidates using TF-IDF.</a:t>
            </a:r>
          </a:p>
          <a:p>
            <a:endParaRPr lang="en-IN" sz="2800" dirty="0"/>
          </a:p>
          <a:p>
            <a:r>
              <a:rPr lang="en-IN" sz="2800" dirty="0"/>
              <a:t>Step 4: Suggest top-K tags.</a:t>
            </a:r>
          </a:p>
          <a:p>
            <a:endParaRPr lang="en-IN" sz="2800" dirty="0"/>
          </a:p>
          <a:p>
            <a:r>
              <a:rPr lang="en-IN" sz="2800" dirty="0"/>
              <a:t>Step 5: Collect feedback (approve/reject).</a:t>
            </a:r>
          </a:p>
          <a:p>
            <a:endParaRPr lang="en-IN" sz="2800" dirty="0"/>
          </a:p>
          <a:p>
            <a:r>
              <a:rPr lang="en-IN" sz="2800" dirty="0"/>
              <a:t>Step 6: Adjust tag scores based on feedback.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53080" y="3372356"/>
            <a:ext cx="2981001" cy="2963778"/>
            <a:chOff x="0" y="0"/>
            <a:chExt cx="1456808" cy="14483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91456" y="3372356"/>
            <a:ext cx="2981001" cy="2963778"/>
            <a:chOff x="0" y="0"/>
            <a:chExt cx="1456808" cy="14483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818941" y="3372356"/>
            <a:ext cx="2981001" cy="2963778"/>
            <a:chOff x="0" y="0"/>
            <a:chExt cx="1456808" cy="14483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6808" cy="1448392"/>
            </a:xfrm>
            <a:custGeom>
              <a:avLst/>
              <a:gdLst/>
              <a:ahLst/>
              <a:cxnLst/>
              <a:rect l="l" t="t" r="r" b="b"/>
              <a:pathLst>
                <a:path w="1456808" h="1448392">
                  <a:moveTo>
                    <a:pt x="728404" y="0"/>
                  </a:moveTo>
                  <a:cubicBezTo>
                    <a:pt x="326118" y="0"/>
                    <a:pt x="0" y="324234"/>
                    <a:pt x="0" y="724196"/>
                  </a:cubicBezTo>
                  <a:cubicBezTo>
                    <a:pt x="0" y="1124158"/>
                    <a:pt x="326118" y="1448392"/>
                    <a:pt x="728404" y="1448392"/>
                  </a:cubicBezTo>
                  <a:cubicBezTo>
                    <a:pt x="1130691" y="1448392"/>
                    <a:pt x="1456808" y="1124158"/>
                    <a:pt x="1456808" y="724196"/>
                  </a:cubicBezTo>
                  <a:cubicBezTo>
                    <a:pt x="1456808" y="324234"/>
                    <a:pt x="1130691" y="0"/>
                    <a:pt x="728404" y="0"/>
                  </a:cubicBezTo>
                  <a:close/>
                </a:path>
              </a:pathLst>
            </a:custGeom>
            <a:solidFill>
              <a:srgbClr val="AD947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6576" y="97687"/>
              <a:ext cx="1183657" cy="12149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8773638"/>
            <a:ext cx="18288000" cy="1513362"/>
            <a:chOff x="0" y="0"/>
            <a:chExt cx="24384000" cy="2017815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2"/>
            <a:srcRect t="47243" b="47243"/>
            <a:stretch>
              <a:fillRect/>
            </a:stretch>
          </p:blipFill>
          <p:spPr>
            <a:xfrm>
              <a:off x="0" y="0"/>
              <a:ext cx="24384000" cy="2017815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3885199" y="1192596"/>
            <a:ext cx="10517602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imes New Roman" panose="02020603050405020304" pitchFamily="18" charset="0"/>
                <a:sym typeface="The Seasons Bold"/>
              </a:rPr>
              <a:t>How Feedback Improves the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25399" y="6728466"/>
            <a:ext cx="4113637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Rejected tags have their scores reduced.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649200" y="6626123"/>
            <a:ext cx="4113637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Adjustments are stored in feedback.json.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38400" y="6714567"/>
            <a:ext cx="4113637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Approved tags have their scores boosted.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69564" y="3859994"/>
            <a:ext cx="1672958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1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1</a:t>
            </a:r>
            <a:endParaRPr lang="en-US" sz="10400" b="1" dirty="0">
              <a:solidFill>
                <a:srgbClr val="F4EEE7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309220" y="3859994"/>
            <a:ext cx="1672958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1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148681" y="3859994"/>
            <a:ext cx="1672958" cy="1783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b="1">
                <a:solidFill>
                  <a:srgbClr val="F4EEE7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3550" y="1358359"/>
            <a:ext cx="9283471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imes New Roman" panose="02020603050405020304" pitchFamily="18" charset="0"/>
                <a:sym typeface="The Seasons Bold"/>
              </a:rPr>
              <a:t>Example Scenario in Action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391400" y="2781300"/>
            <a:ext cx="8681464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800" dirty="0"/>
              <a:t>Input Documents:</a:t>
            </a:r>
          </a:p>
          <a:p>
            <a:pPr lvl="1"/>
            <a:r>
              <a:rPr lang="en-IN" sz="2800" dirty="0"/>
              <a:t>- sample1.txt (Meeting notes)</a:t>
            </a:r>
          </a:p>
          <a:p>
            <a:pPr lvl="1"/>
            <a:r>
              <a:rPr lang="en-IN" sz="2800" dirty="0"/>
              <a:t>- sample2.md (Support logs)</a:t>
            </a:r>
          </a:p>
          <a:p>
            <a:endParaRPr lang="en-IN" sz="2800" dirty="0"/>
          </a:p>
          <a:p>
            <a:r>
              <a:rPr lang="en-IN" sz="2800" dirty="0"/>
              <a:t>Initial Tags:</a:t>
            </a:r>
          </a:p>
          <a:p>
            <a:pPr lvl="1"/>
            <a:r>
              <a:rPr lang="en-IN" sz="2800" dirty="0"/>
              <a:t>'design review', 'agenda', 'attendees'</a:t>
            </a:r>
          </a:p>
          <a:p>
            <a:pPr lvl="1"/>
            <a:r>
              <a:rPr lang="en-IN" sz="2800" dirty="0"/>
              <a:t>'login failure', 'password reset', 'user reports'</a:t>
            </a:r>
          </a:p>
          <a:p>
            <a:pPr lvl="1"/>
            <a:endParaRPr lang="en-IN" sz="2800" dirty="0"/>
          </a:p>
          <a:p>
            <a:r>
              <a:rPr lang="en-IN" sz="2800" dirty="0"/>
              <a:t>Feedback:</a:t>
            </a:r>
          </a:p>
          <a:p>
            <a:pPr lvl="1"/>
            <a:r>
              <a:rPr lang="en-IN" sz="2800" dirty="0"/>
              <a:t>Approve: 'design review'</a:t>
            </a:r>
          </a:p>
          <a:p>
            <a:pPr lvl="1"/>
            <a:r>
              <a:rPr lang="en-IN" sz="2800" dirty="0"/>
              <a:t>Reject: 'attendees'</a:t>
            </a:r>
          </a:p>
          <a:p>
            <a:endParaRPr lang="en-IN" sz="2800" dirty="0"/>
          </a:p>
          <a:p>
            <a:r>
              <a:rPr lang="en-IN" sz="2800" dirty="0"/>
              <a:t>Next Run:</a:t>
            </a:r>
          </a:p>
          <a:p>
            <a:pPr lvl="1"/>
            <a:r>
              <a:rPr lang="en-IN" sz="2800" dirty="0"/>
              <a:t>- 'design review' boosted.</a:t>
            </a:r>
          </a:p>
          <a:p>
            <a:pPr lvl="1"/>
            <a:r>
              <a:rPr lang="en-IN" sz="2800" dirty="0"/>
              <a:t>- 'attendees' reduced.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5363242" cy="10287000"/>
            <a:chOff x="0" y="0"/>
            <a:chExt cx="7150989" cy="137160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l="10873" r="10873"/>
            <a:stretch>
              <a:fillRect/>
            </a:stretch>
          </p:blipFill>
          <p:spPr>
            <a:xfrm>
              <a:off x="0" y="0"/>
              <a:ext cx="7150989" cy="1371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5" y="0"/>
                </a:lnTo>
                <a:lnTo>
                  <a:pt x="4267915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15453" y="36761"/>
            <a:ext cx="5457093" cy="10287000"/>
            <a:chOff x="0" y="0"/>
            <a:chExt cx="7276124" cy="137160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15567" r="22087" b="21698"/>
            <a:stretch>
              <a:fillRect/>
            </a:stretch>
          </p:blipFill>
          <p:spPr>
            <a:xfrm>
              <a:off x="0" y="0"/>
              <a:ext cx="7276124" cy="13716000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1028700" y="5758609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5" y="0"/>
                </a:lnTo>
                <a:lnTo>
                  <a:pt x="4267915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91385" y="1028700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5" y="0"/>
                </a:lnTo>
                <a:lnTo>
                  <a:pt x="4267915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94448" y="5758609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5" y="0"/>
                </a:lnTo>
                <a:lnTo>
                  <a:pt x="4267915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033469" y="1572989"/>
            <a:ext cx="4221062" cy="918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50"/>
              </a:lnSpc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The Seasons Bold"/>
                <a:cs typeface="The Seasons Bold"/>
                <a:sym typeface="The Seasons Bold"/>
              </a:rPr>
              <a:t>Technologies used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19563" y="2063202"/>
            <a:ext cx="3217686" cy="111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NLTK – tokenization, POS tagging, noun phrase extraction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19563" y="6806028"/>
            <a:ext cx="3217686" cy="1292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Flask – web interface</a:t>
            </a:r>
          </a:p>
          <a:p>
            <a:r>
              <a:rPr lang="en-US" sz="2800" dirty="0">
                <a:solidFill>
                  <a:srgbClr val="866255"/>
                </a:solidFill>
                <a:latin typeface="+mj-lt"/>
                <a:sym typeface="Glacial Indifference"/>
              </a:rPr>
              <a:t>PyTest – for testing and validation</a:t>
            </a:r>
            <a:endParaRPr lang="en-US" sz="2800" dirty="0">
              <a:solidFill>
                <a:srgbClr val="866255"/>
              </a:solidFill>
              <a:latin typeface="+mj-lt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89725" y="7144572"/>
            <a:ext cx="3745864" cy="7455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Scikit-learn, TF-IDF Vectorization and scoring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7C2D81-273C-5B3B-B0EA-238F84759FAB}"/>
              </a:ext>
            </a:extLst>
          </p:cNvPr>
          <p:cNvSpPr txBox="1"/>
          <p:nvPr/>
        </p:nvSpPr>
        <p:spPr>
          <a:xfrm>
            <a:off x="1289725" y="2250817"/>
            <a:ext cx="3745864" cy="1117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Python Standard Libraries (file handling, JSON, CLI</a:t>
            </a:r>
          </a:p>
          <a:p>
            <a:pPr>
              <a:lnSpc>
                <a:spcPts val="2940"/>
              </a:lnSpc>
            </a:pPr>
            <a:endParaRPr lang="en-US" sz="2800" dirty="0">
              <a:solidFill>
                <a:srgbClr val="866255"/>
              </a:solidFill>
              <a:latin typeface="+mj-lt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94409" y="1437131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6" y="0"/>
                </a:lnTo>
                <a:lnTo>
                  <a:pt x="4267916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19524" y="2471633"/>
            <a:ext cx="3217686" cy="74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Reduces manual tagging effort</a:t>
            </a:r>
          </a:p>
        </p:txBody>
      </p:sp>
      <p:sp>
        <p:nvSpPr>
          <p:cNvPr id="5" name="Freeform 5"/>
          <p:cNvSpPr/>
          <p:nvPr/>
        </p:nvSpPr>
        <p:spPr>
          <a:xfrm>
            <a:off x="9325675" y="1437131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6" y="0"/>
                </a:lnTo>
                <a:lnTo>
                  <a:pt x="4267916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850790" y="2471633"/>
            <a:ext cx="321768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Improves document searchability</a:t>
            </a:r>
            <a:endParaRPr lang="en-US" sz="2800" dirty="0">
              <a:latin typeface="+mj-lt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694409" y="5350178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6" y="0"/>
                </a:lnTo>
                <a:lnTo>
                  <a:pt x="4267916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19524" y="6384680"/>
            <a:ext cx="321768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Learns and adapts to user feedback</a:t>
            </a:r>
            <a:endParaRPr lang="en-US" sz="2800" dirty="0">
              <a:latin typeface="+mj-l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19524" y="5443104"/>
            <a:ext cx="32176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endParaRPr lang="en-US" sz="2100" b="1" dirty="0">
              <a:solidFill>
                <a:srgbClr val="866255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325675" y="5350178"/>
            <a:ext cx="4267915" cy="3499691"/>
          </a:xfrm>
          <a:custGeom>
            <a:avLst/>
            <a:gdLst/>
            <a:ahLst/>
            <a:cxnLst/>
            <a:rect l="l" t="t" r="r" b="b"/>
            <a:pathLst>
              <a:path w="4267915" h="3499691">
                <a:moveTo>
                  <a:pt x="0" y="0"/>
                </a:moveTo>
                <a:lnTo>
                  <a:pt x="4267916" y="0"/>
                </a:lnTo>
                <a:lnTo>
                  <a:pt x="4267916" y="3499691"/>
                </a:lnTo>
                <a:lnTo>
                  <a:pt x="0" y="3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850790" y="6384680"/>
            <a:ext cx="3217686" cy="111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800" dirty="0">
                <a:solidFill>
                  <a:srgbClr val="866255"/>
                </a:solidFill>
                <a:latin typeface="+mj-lt"/>
                <a:ea typeface="Glacial Indifference"/>
                <a:cs typeface="Glacial Indifference"/>
                <a:sym typeface="Glacial Indifference"/>
              </a:rPr>
              <a:t>Extensible to LLMs and vector search for semantic tagging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50790" y="5443104"/>
            <a:ext cx="3217686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endParaRPr lang="en-US" sz="2100" b="1" dirty="0">
              <a:solidFill>
                <a:srgbClr val="866255"/>
              </a:solidFill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6135623" y="0"/>
            <a:ext cx="2152377" cy="10287000"/>
            <a:chOff x="0" y="0"/>
            <a:chExt cx="2869836" cy="137160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0" y="0"/>
            <a:ext cx="2152377" cy="10287000"/>
            <a:chOff x="0" y="0"/>
            <a:chExt cx="2869836" cy="1371600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/>
            <a:srcRect l="34297" r="34297"/>
            <a:stretch>
              <a:fillRect/>
            </a:stretch>
          </p:blipFill>
          <p:spPr>
            <a:xfrm>
              <a:off x="0" y="0"/>
              <a:ext cx="2869836" cy="1371600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EAA0EFF-5D75-49E6-83F3-9EBD7D0FA8A8}"/>
              </a:ext>
            </a:extLst>
          </p:cNvPr>
          <p:cNvSpPr txBox="1"/>
          <p:nvPr/>
        </p:nvSpPr>
        <p:spPr>
          <a:xfrm>
            <a:off x="4363865" y="71602"/>
            <a:ext cx="9144000" cy="1154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he Seasons Bold"/>
                <a:sym typeface="The Seasons Bold"/>
              </a:rPr>
              <a:t>Results and Impact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40556" y="0"/>
            <a:ext cx="4647444" cy="10287000"/>
            <a:chOff x="0" y="0"/>
            <a:chExt cx="619659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6116" r="16116"/>
            <a:stretch>
              <a:fillRect/>
            </a:stretch>
          </p:blipFill>
          <p:spPr>
            <a:xfrm>
              <a:off x="0" y="0"/>
              <a:ext cx="6196592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524000" y="4229100"/>
            <a:ext cx="9728117" cy="344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Integrate Large Language Models (LLMs) for semantic understanding.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Use vector databases for contextual tagging.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Create a visual dashboard for tag analytics.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Add support for more document formats like PDF and DOCX.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84874" y="1910446"/>
            <a:ext cx="10517602" cy="1062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44"/>
              </a:lnSpc>
            </a:pPr>
            <a:r>
              <a:rPr lang="en-US" sz="4400" b="1" dirty="0">
                <a:solidFill>
                  <a:srgbClr val="866255"/>
                </a:solidFill>
                <a:latin typeface="+mj-lt"/>
                <a:ea typeface="The Seasons Bold"/>
                <a:cs typeface="The Seasons Bold"/>
                <a:sym typeface="The Seasons Bold"/>
              </a:rPr>
              <a:t>Future Enhancements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440</Words>
  <Application>Microsoft Office PowerPoint</Application>
  <PresentationFormat>Custom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The Seasons</vt:lpstr>
      <vt:lpstr>Glacial Indifference Bold</vt:lpstr>
      <vt:lpstr>Calibri</vt:lpstr>
      <vt:lpstr>Arial</vt:lpstr>
      <vt:lpstr>Glacial Indifference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 Adeline Palmerston</dc:title>
  <cp:lastModifiedBy>Nanda Kishore</cp:lastModifiedBy>
  <cp:revision>11</cp:revision>
  <dcterms:created xsi:type="dcterms:W3CDTF">2006-08-16T00:00:00Z</dcterms:created>
  <dcterms:modified xsi:type="dcterms:W3CDTF">2025-10-18T00:52:03Z</dcterms:modified>
  <dc:identifier>DAG1_nDawCc</dc:identifier>
</cp:coreProperties>
</file>